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9"/>
  </p:notesMasterIdLst>
  <p:sldIdLst>
    <p:sldId id="256" r:id="rId2"/>
    <p:sldId id="257" r:id="rId3"/>
    <p:sldId id="258" r:id="rId4"/>
    <p:sldId id="262" r:id="rId5"/>
    <p:sldId id="259" r:id="rId6"/>
    <p:sldId id="270" r:id="rId7"/>
    <p:sldId id="265" r:id="rId8"/>
    <p:sldId id="266" r:id="rId9"/>
    <p:sldId id="269" r:id="rId10"/>
    <p:sldId id="273" r:id="rId11"/>
    <p:sldId id="272" r:id="rId12"/>
    <p:sldId id="260" r:id="rId13"/>
    <p:sldId id="274" r:id="rId14"/>
    <p:sldId id="275" r:id="rId15"/>
    <p:sldId id="268" r:id="rId16"/>
    <p:sldId id="263" r:id="rId17"/>
    <p:sldId id="26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9600AD2-4D50-4D05-A33A-629B92FA289A}">
          <p14:sldIdLst>
            <p14:sldId id="256"/>
            <p14:sldId id="257"/>
            <p14:sldId id="258"/>
            <p14:sldId id="262"/>
            <p14:sldId id="259"/>
            <p14:sldId id="270"/>
            <p14:sldId id="265"/>
            <p14:sldId id="266"/>
            <p14:sldId id="269"/>
            <p14:sldId id="273"/>
            <p14:sldId id="272"/>
            <p14:sldId id="260"/>
            <p14:sldId id="274"/>
            <p14:sldId id="275"/>
            <p14:sldId id="268"/>
            <p14:sldId id="263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291" autoAdjust="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FER</a:t>
            </a:r>
            <a:r>
              <a:rPr lang="en-US" baseline="0" dirty="0"/>
              <a:t>2013 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Number of Images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Angry</c:v>
                </c:pt>
                <c:pt idx="1">
                  <c:v>Disgust</c:v>
                </c:pt>
                <c:pt idx="2">
                  <c:v>Fear</c:v>
                </c:pt>
                <c:pt idx="3">
                  <c:v>Happy</c:v>
                </c:pt>
                <c:pt idx="4">
                  <c:v>Sad</c:v>
                </c:pt>
                <c:pt idx="5">
                  <c:v>Surprise</c:v>
                </c:pt>
                <c:pt idx="6">
                  <c:v>Neutral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4593</c:v>
                </c:pt>
                <c:pt idx="1">
                  <c:v>547</c:v>
                </c:pt>
                <c:pt idx="2">
                  <c:v>5121</c:v>
                </c:pt>
                <c:pt idx="3">
                  <c:v>8989</c:v>
                </c:pt>
                <c:pt idx="4">
                  <c:v>6077</c:v>
                </c:pt>
                <c:pt idx="5">
                  <c:v>4002</c:v>
                </c:pt>
                <c:pt idx="6">
                  <c:v>6198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41C-4C22-9CFB-2040B94F6D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06456376"/>
        <c:axId val="406457032"/>
      </c:barChart>
      <c:catAx>
        <c:axId val="4064563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6457032"/>
        <c:crosses val="autoZero"/>
        <c:auto val="1"/>
        <c:lblAlgn val="ctr"/>
        <c:lblOffset val="100"/>
        <c:noMultiLvlLbl val="0"/>
      </c:catAx>
      <c:valAx>
        <c:axId val="406457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6456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36D5CC-43AC-4143-B4D4-AF066ACA1452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1EA0E5D-C62D-4DBE-A9B8-E09DF46B72A8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IN" dirty="0"/>
            <a:t>Resizing of image</a:t>
          </a:r>
          <a:endParaRPr lang="en-US" dirty="0"/>
        </a:p>
      </dgm:t>
    </dgm:pt>
    <dgm:pt modelId="{8A83ED89-47B4-4AF8-8CC4-8A7B7DD6428A}" type="parTrans" cxnId="{C7E7ED47-951C-4FFC-AD28-F33D29405EEA}">
      <dgm:prSet/>
      <dgm:spPr/>
      <dgm:t>
        <a:bodyPr/>
        <a:lstStyle/>
        <a:p>
          <a:endParaRPr lang="en-US"/>
        </a:p>
      </dgm:t>
    </dgm:pt>
    <dgm:pt modelId="{6A359900-102C-4639-8CDB-D12E5652940E}" type="sibTrans" cxnId="{C7E7ED47-951C-4FFC-AD28-F33D29405EEA}">
      <dgm:prSet/>
      <dgm:spPr/>
      <dgm:t>
        <a:bodyPr/>
        <a:lstStyle/>
        <a:p>
          <a:endParaRPr lang="en-US"/>
        </a:p>
      </dgm:t>
    </dgm:pt>
    <dgm:pt modelId="{D559E4D8-39C2-45F6-969B-64FD72941689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IN" dirty="0"/>
            <a:t>Normalization</a:t>
          </a:r>
          <a:endParaRPr lang="en-US" dirty="0"/>
        </a:p>
      </dgm:t>
    </dgm:pt>
    <dgm:pt modelId="{F6994C5A-79EE-42E8-9F66-4C31F4C24553}" type="parTrans" cxnId="{2C694747-5D59-42C0-81CB-5B8063D6E612}">
      <dgm:prSet/>
      <dgm:spPr/>
      <dgm:t>
        <a:bodyPr/>
        <a:lstStyle/>
        <a:p>
          <a:endParaRPr lang="en-US"/>
        </a:p>
      </dgm:t>
    </dgm:pt>
    <dgm:pt modelId="{DF7319EF-E944-452A-A4ED-7116E23A1869}" type="sibTrans" cxnId="{2C694747-5D59-42C0-81CB-5B8063D6E612}">
      <dgm:prSet/>
      <dgm:spPr/>
      <dgm:t>
        <a:bodyPr/>
        <a:lstStyle/>
        <a:p>
          <a:endParaRPr lang="en-US"/>
        </a:p>
      </dgm:t>
    </dgm:pt>
    <dgm:pt modelId="{429557BB-00E8-4137-B3CE-CCC16337C80E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IN"/>
            <a:t>Grayscaling</a:t>
          </a:r>
          <a:endParaRPr lang="en-US"/>
        </a:p>
      </dgm:t>
    </dgm:pt>
    <dgm:pt modelId="{6F0A507C-962E-43C1-A4BF-03275DAB0DB9}" type="sibTrans" cxnId="{C957FBE3-794B-4C24-810C-28DFBEF237B1}">
      <dgm:prSet/>
      <dgm:spPr/>
      <dgm:t>
        <a:bodyPr/>
        <a:lstStyle/>
        <a:p>
          <a:endParaRPr lang="en-US"/>
        </a:p>
      </dgm:t>
    </dgm:pt>
    <dgm:pt modelId="{3C6E5D54-E01E-4208-86FA-CDB99CD2D6B7}" type="parTrans" cxnId="{C957FBE3-794B-4C24-810C-28DFBEF237B1}">
      <dgm:prSet/>
      <dgm:spPr/>
      <dgm:t>
        <a:bodyPr/>
        <a:lstStyle/>
        <a:p>
          <a:endParaRPr lang="en-US"/>
        </a:p>
      </dgm:t>
    </dgm:pt>
    <dgm:pt modelId="{E7167938-A3C0-40B0-84D6-18BF79531C97}" type="pres">
      <dgm:prSet presAssocID="{4836D5CC-43AC-4143-B4D4-AF066ACA1452}" presName="linear" presStyleCnt="0">
        <dgm:presLayoutVars>
          <dgm:dir/>
          <dgm:animLvl val="lvl"/>
          <dgm:resizeHandles val="exact"/>
        </dgm:presLayoutVars>
      </dgm:prSet>
      <dgm:spPr/>
    </dgm:pt>
    <dgm:pt modelId="{0DEC1156-C174-422A-9CFB-E685B5855C9E}" type="pres">
      <dgm:prSet presAssocID="{01EA0E5D-C62D-4DBE-A9B8-E09DF46B72A8}" presName="parentLin" presStyleCnt="0"/>
      <dgm:spPr/>
    </dgm:pt>
    <dgm:pt modelId="{744EEF55-2E1F-463B-86AE-F15599A9E9B9}" type="pres">
      <dgm:prSet presAssocID="{01EA0E5D-C62D-4DBE-A9B8-E09DF46B72A8}" presName="parentLeftMargin" presStyleLbl="node1" presStyleIdx="0" presStyleCnt="3"/>
      <dgm:spPr/>
    </dgm:pt>
    <dgm:pt modelId="{41EA1D74-E3C2-4FD1-81DD-7A489B595814}" type="pres">
      <dgm:prSet presAssocID="{01EA0E5D-C62D-4DBE-A9B8-E09DF46B72A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B039A10-2873-459E-A453-033F06FE265C}" type="pres">
      <dgm:prSet presAssocID="{01EA0E5D-C62D-4DBE-A9B8-E09DF46B72A8}" presName="negativeSpace" presStyleCnt="0"/>
      <dgm:spPr/>
    </dgm:pt>
    <dgm:pt modelId="{3D7E0E2C-0328-4CEA-9845-57818D9B5076}" type="pres">
      <dgm:prSet presAssocID="{01EA0E5D-C62D-4DBE-A9B8-E09DF46B72A8}" presName="childText" presStyleLbl="conFgAcc1" presStyleIdx="0" presStyleCnt="3">
        <dgm:presLayoutVars>
          <dgm:bulletEnabled val="1"/>
        </dgm:presLayoutVars>
      </dgm:prSet>
      <dgm:spPr>
        <a:ln>
          <a:solidFill>
            <a:schemeClr val="accent1">
              <a:lumMod val="75000"/>
            </a:schemeClr>
          </a:solidFill>
        </a:ln>
      </dgm:spPr>
    </dgm:pt>
    <dgm:pt modelId="{C0338A96-E0E2-432B-A395-4F690D10BA82}" type="pres">
      <dgm:prSet presAssocID="{6A359900-102C-4639-8CDB-D12E5652940E}" presName="spaceBetweenRectangles" presStyleCnt="0"/>
      <dgm:spPr/>
    </dgm:pt>
    <dgm:pt modelId="{5DE08CF8-56E6-4135-9E1F-CBCEB7C7E391}" type="pres">
      <dgm:prSet presAssocID="{429557BB-00E8-4137-B3CE-CCC16337C80E}" presName="parentLin" presStyleCnt="0"/>
      <dgm:spPr/>
    </dgm:pt>
    <dgm:pt modelId="{F78E1D6C-CF25-4572-855D-8E25477A6BE2}" type="pres">
      <dgm:prSet presAssocID="{429557BB-00E8-4137-B3CE-CCC16337C80E}" presName="parentLeftMargin" presStyleLbl="node1" presStyleIdx="0" presStyleCnt="3"/>
      <dgm:spPr/>
    </dgm:pt>
    <dgm:pt modelId="{70F02D06-C82D-4F3F-9F09-862E7EA16494}" type="pres">
      <dgm:prSet presAssocID="{429557BB-00E8-4137-B3CE-CCC16337C80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72ABD25-E5C8-446F-9C7F-A91859D66C5B}" type="pres">
      <dgm:prSet presAssocID="{429557BB-00E8-4137-B3CE-CCC16337C80E}" presName="negativeSpace" presStyleCnt="0"/>
      <dgm:spPr/>
    </dgm:pt>
    <dgm:pt modelId="{889AE6E8-2B4E-4D98-88B8-EB1A1FBEC8BA}" type="pres">
      <dgm:prSet presAssocID="{429557BB-00E8-4137-B3CE-CCC16337C80E}" presName="childText" presStyleLbl="conFgAcc1" presStyleIdx="1" presStyleCnt="3">
        <dgm:presLayoutVars>
          <dgm:bulletEnabled val="1"/>
        </dgm:presLayoutVars>
      </dgm:prSet>
      <dgm:spPr>
        <a:ln>
          <a:solidFill>
            <a:schemeClr val="accent1">
              <a:lumMod val="75000"/>
            </a:schemeClr>
          </a:solidFill>
        </a:ln>
      </dgm:spPr>
    </dgm:pt>
    <dgm:pt modelId="{667B0B1C-C9F1-4AC6-A69A-22FACC5A6CE9}" type="pres">
      <dgm:prSet presAssocID="{6F0A507C-962E-43C1-A4BF-03275DAB0DB9}" presName="spaceBetweenRectangles" presStyleCnt="0"/>
      <dgm:spPr/>
    </dgm:pt>
    <dgm:pt modelId="{1A5BA806-9BCF-46BA-ADA2-A4F1075E5A53}" type="pres">
      <dgm:prSet presAssocID="{D559E4D8-39C2-45F6-969B-64FD72941689}" presName="parentLin" presStyleCnt="0"/>
      <dgm:spPr/>
    </dgm:pt>
    <dgm:pt modelId="{4E9B33E2-7843-4C9D-8168-E064C18569DA}" type="pres">
      <dgm:prSet presAssocID="{D559E4D8-39C2-45F6-969B-64FD72941689}" presName="parentLeftMargin" presStyleLbl="node1" presStyleIdx="1" presStyleCnt="3"/>
      <dgm:spPr/>
    </dgm:pt>
    <dgm:pt modelId="{EB6C0AB4-1077-4C50-9D35-7937B2D0A24E}" type="pres">
      <dgm:prSet presAssocID="{D559E4D8-39C2-45F6-969B-64FD72941689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30033AF5-B091-4ED6-BA40-6D49F954D276}" type="pres">
      <dgm:prSet presAssocID="{D559E4D8-39C2-45F6-969B-64FD72941689}" presName="negativeSpace" presStyleCnt="0"/>
      <dgm:spPr/>
    </dgm:pt>
    <dgm:pt modelId="{D2A25B85-C1D1-4D42-A7E0-D32DF4D9C091}" type="pres">
      <dgm:prSet presAssocID="{D559E4D8-39C2-45F6-969B-64FD72941689}" presName="childText" presStyleLbl="conFgAcc1" presStyleIdx="2" presStyleCnt="3">
        <dgm:presLayoutVars>
          <dgm:bulletEnabled val="1"/>
        </dgm:presLayoutVars>
      </dgm:prSet>
      <dgm:spPr>
        <a:ln>
          <a:solidFill>
            <a:schemeClr val="accent1">
              <a:lumMod val="75000"/>
            </a:schemeClr>
          </a:solidFill>
        </a:ln>
      </dgm:spPr>
    </dgm:pt>
  </dgm:ptLst>
  <dgm:cxnLst>
    <dgm:cxn modelId="{9EAAC53E-9DF2-420A-BC57-431C6A539864}" type="presOf" srcId="{01EA0E5D-C62D-4DBE-A9B8-E09DF46B72A8}" destId="{41EA1D74-E3C2-4FD1-81DD-7A489B595814}" srcOrd="1" destOrd="0" presId="urn:microsoft.com/office/officeart/2005/8/layout/list1"/>
    <dgm:cxn modelId="{2C694747-5D59-42C0-81CB-5B8063D6E612}" srcId="{4836D5CC-43AC-4143-B4D4-AF066ACA1452}" destId="{D559E4D8-39C2-45F6-969B-64FD72941689}" srcOrd="2" destOrd="0" parTransId="{F6994C5A-79EE-42E8-9F66-4C31F4C24553}" sibTransId="{DF7319EF-E944-452A-A4ED-7116E23A1869}"/>
    <dgm:cxn modelId="{C7E7ED47-951C-4FFC-AD28-F33D29405EEA}" srcId="{4836D5CC-43AC-4143-B4D4-AF066ACA1452}" destId="{01EA0E5D-C62D-4DBE-A9B8-E09DF46B72A8}" srcOrd="0" destOrd="0" parTransId="{8A83ED89-47B4-4AF8-8CC4-8A7B7DD6428A}" sibTransId="{6A359900-102C-4639-8CDB-D12E5652940E}"/>
    <dgm:cxn modelId="{53092077-AB9D-47ED-848A-8C9EDD24478F}" type="presOf" srcId="{4836D5CC-43AC-4143-B4D4-AF066ACA1452}" destId="{E7167938-A3C0-40B0-84D6-18BF79531C97}" srcOrd="0" destOrd="0" presId="urn:microsoft.com/office/officeart/2005/8/layout/list1"/>
    <dgm:cxn modelId="{C5C8EA79-4B73-4205-9EC4-1EF005CBBC45}" type="presOf" srcId="{D559E4D8-39C2-45F6-969B-64FD72941689}" destId="{4E9B33E2-7843-4C9D-8168-E064C18569DA}" srcOrd="0" destOrd="0" presId="urn:microsoft.com/office/officeart/2005/8/layout/list1"/>
    <dgm:cxn modelId="{DF36668B-85A2-462C-923A-39438AA64434}" type="presOf" srcId="{429557BB-00E8-4137-B3CE-CCC16337C80E}" destId="{F78E1D6C-CF25-4572-855D-8E25477A6BE2}" srcOrd="0" destOrd="0" presId="urn:microsoft.com/office/officeart/2005/8/layout/list1"/>
    <dgm:cxn modelId="{EC3AF592-72AF-4872-87DE-F88F541463F3}" type="presOf" srcId="{429557BB-00E8-4137-B3CE-CCC16337C80E}" destId="{70F02D06-C82D-4F3F-9F09-862E7EA16494}" srcOrd="1" destOrd="0" presId="urn:microsoft.com/office/officeart/2005/8/layout/list1"/>
    <dgm:cxn modelId="{BEA7FC94-AF8F-4C2E-A32C-514577884566}" type="presOf" srcId="{D559E4D8-39C2-45F6-969B-64FD72941689}" destId="{EB6C0AB4-1077-4C50-9D35-7937B2D0A24E}" srcOrd="1" destOrd="0" presId="urn:microsoft.com/office/officeart/2005/8/layout/list1"/>
    <dgm:cxn modelId="{D37DFEDD-D124-4BDC-A47D-7E8CC198116C}" type="presOf" srcId="{01EA0E5D-C62D-4DBE-A9B8-E09DF46B72A8}" destId="{744EEF55-2E1F-463B-86AE-F15599A9E9B9}" srcOrd="0" destOrd="0" presId="urn:microsoft.com/office/officeart/2005/8/layout/list1"/>
    <dgm:cxn modelId="{C957FBE3-794B-4C24-810C-28DFBEF237B1}" srcId="{4836D5CC-43AC-4143-B4D4-AF066ACA1452}" destId="{429557BB-00E8-4137-B3CE-CCC16337C80E}" srcOrd="1" destOrd="0" parTransId="{3C6E5D54-E01E-4208-86FA-CDB99CD2D6B7}" sibTransId="{6F0A507C-962E-43C1-A4BF-03275DAB0DB9}"/>
    <dgm:cxn modelId="{E86B7E75-F9F1-4037-920D-9E11E4C64F21}" type="presParOf" srcId="{E7167938-A3C0-40B0-84D6-18BF79531C97}" destId="{0DEC1156-C174-422A-9CFB-E685B5855C9E}" srcOrd="0" destOrd="0" presId="urn:microsoft.com/office/officeart/2005/8/layout/list1"/>
    <dgm:cxn modelId="{DE8C12F7-8B42-4DD0-888C-DCF485D42836}" type="presParOf" srcId="{0DEC1156-C174-422A-9CFB-E685B5855C9E}" destId="{744EEF55-2E1F-463B-86AE-F15599A9E9B9}" srcOrd="0" destOrd="0" presId="urn:microsoft.com/office/officeart/2005/8/layout/list1"/>
    <dgm:cxn modelId="{172C70A2-456E-4EFA-9C65-0102DE4A04B3}" type="presParOf" srcId="{0DEC1156-C174-422A-9CFB-E685B5855C9E}" destId="{41EA1D74-E3C2-4FD1-81DD-7A489B595814}" srcOrd="1" destOrd="0" presId="urn:microsoft.com/office/officeart/2005/8/layout/list1"/>
    <dgm:cxn modelId="{2EBD5A8E-58B8-4B39-9E69-09BCB2026A66}" type="presParOf" srcId="{E7167938-A3C0-40B0-84D6-18BF79531C97}" destId="{EB039A10-2873-459E-A453-033F06FE265C}" srcOrd="1" destOrd="0" presId="urn:microsoft.com/office/officeart/2005/8/layout/list1"/>
    <dgm:cxn modelId="{975B09E5-EFB8-446E-9A6C-99DB506AF0A4}" type="presParOf" srcId="{E7167938-A3C0-40B0-84D6-18BF79531C97}" destId="{3D7E0E2C-0328-4CEA-9845-57818D9B5076}" srcOrd="2" destOrd="0" presId="urn:microsoft.com/office/officeart/2005/8/layout/list1"/>
    <dgm:cxn modelId="{339491D3-8BA4-4574-8AEC-7D58F748990E}" type="presParOf" srcId="{E7167938-A3C0-40B0-84D6-18BF79531C97}" destId="{C0338A96-E0E2-432B-A395-4F690D10BA82}" srcOrd="3" destOrd="0" presId="urn:microsoft.com/office/officeart/2005/8/layout/list1"/>
    <dgm:cxn modelId="{FC6166D0-AE5A-435E-9FA6-9481DAEB3C06}" type="presParOf" srcId="{E7167938-A3C0-40B0-84D6-18BF79531C97}" destId="{5DE08CF8-56E6-4135-9E1F-CBCEB7C7E391}" srcOrd="4" destOrd="0" presId="urn:microsoft.com/office/officeart/2005/8/layout/list1"/>
    <dgm:cxn modelId="{C28D099D-2208-4138-B1BD-A0D020079E19}" type="presParOf" srcId="{5DE08CF8-56E6-4135-9E1F-CBCEB7C7E391}" destId="{F78E1D6C-CF25-4572-855D-8E25477A6BE2}" srcOrd="0" destOrd="0" presId="urn:microsoft.com/office/officeart/2005/8/layout/list1"/>
    <dgm:cxn modelId="{CC2904B2-B4AE-4764-B465-DFAF5E63ED9B}" type="presParOf" srcId="{5DE08CF8-56E6-4135-9E1F-CBCEB7C7E391}" destId="{70F02D06-C82D-4F3F-9F09-862E7EA16494}" srcOrd="1" destOrd="0" presId="urn:microsoft.com/office/officeart/2005/8/layout/list1"/>
    <dgm:cxn modelId="{DC4B6839-5A3F-403D-9BB7-3F025520DB1B}" type="presParOf" srcId="{E7167938-A3C0-40B0-84D6-18BF79531C97}" destId="{F72ABD25-E5C8-446F-9C7F-A91859D66C5B}" srcOrd="5" destOrd="0" presId="urn:microsoft.com/office/officeart/2005/8/layout/list1"/>
    <dgm:cxn modelId="{BB0D8976-AE91-42ED-B39B-0EEE0942CAB7}" type="presParOf" srcId="{E7167938-A3C0-40B0-84D6-18BF79531C97}" destId="{889AE6E8-2B4E-4D98-88B8-EB1A1FBEC8BA}" srcOrd="6" destOrd="0" presId="urn:microsoft.com/office/officeart/2005/8/layout/list1"/>
    <dgm:cxn modelId="{D8473F20-712D-4F2A-9538-BABBBC806945}" type="presParOf" srcId="{E7167938-A3C0-40B0-84D6-18BF79531C97}" destId="{667B0B1C-C9F1-4AC6-A69A-22FACC5A6CE9}" srcOrd="7" destOrd="0" presId="urn:microsoft.com/office/officeart/2005/8/layout/list1"/>
    <dgm:cxn modelId="{1D401564-BD1C-4A82-8B83-9DE2B15E5911}" type="presParOf" srcId="{E7167938-A3C0-40B0-84D6-18BF79531C97}" destId="{1A5BA806-9BCF-46BA-ADA2-A4F1075E5A53}" srcOrd="8" destOrd="0" presId="urn:microsoft.com/office/officeart/2005/8/layout/list1"/>
    <dgm:cxn modelId="{D06CBDCF-B34F-44A5-8180-8EB04049C3CA}" type="presParOf" srcId="{1A5BA806-9BCF-46BA-ADA2-A4F1075E5A53}" destId="{4E9B33E2-7843-4C9D-8168-E064C18569DA}" srcOrd="0" destOrd="0" presId="urn:microsoft.com/office/officeart/2005/8/layout/list1"/>
    <dgm:cxn modelId="{EC62FC6E-8352-4B3A-B900-DAA22F4BC42E}" type="presParOf" srcId="{1A5BA806-9BCF-46BA-ADA2-A4F1075E5A53}" destId="{EB6C0AB4-1077-4C50-9D35-7937B2D0A24E}" srcOrd="1" destOrd="0" presId="urn:microsoft.com/office/officeart/2005/8/layout/list1"/>
    <dgm:cxn modelId="{B6E56D40-629D-4EF3-9CCC-79E4A9693A0F}" type="presParOf" srcId="{E7167938-A3C0-40B0-84D6-18BF79531C97}" destId="{30033AF5-B091-4ED6-BA40-6D49F954D276}" srcOrd="9" destOrd="0" presId="urn:microsoft.com/office/officeart/2005/8/layout/list1"/>
    <dgm:cxn modelId="{94BA8F20-2517-46C3-BBFD-7177B073FDBD}" type="presParOf" srcId="{E7167938-A3C0-40B0-84D6-18BF79531C97}" destId="{D2A25B85-C1D1-4D42-A7E0-D32DF4D9C091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7E0E2C-0328-4CEA-9845-57818D9B5076}">
      <dsp:nvSpPr>
        <dsp:cNvPr id="0" name=""/>
        <dsp:cNvSpPr/>
      </dsp:nvSpPr>
      <dsp:spPr>
        <a:xfrm>
          <a:off x="0" y="512067"/>
          <a:ext cx="6643914" cy="781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EA1D74-E3C2-4FD1-81DD-7A489B595814}">
      <dsp:nvSpPr>
        <dsp:cNvPr id="0" name=""/>
        <dsp:cNvSpPr/>
      </dsp:nvSpPr>
      <dsp:spPr>
        <a:xfrm>
          <a:off x="332195" y="54507"/>
          <a:ext cx="4650739" cy="915120"/>
        </a:xfrm>
        <a:prstGeom prst="roundRect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787" tIns="0" rIns="175787" bIns="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kern="1200" dirty="0"/>
            <a:t>Resizing of image</a:t>
          </a:r>
          <a:endParaRPr lang="en-US" sz="3100" kern="1200" dirty="0"/>
        </a:p>
      </dsp:txBody>
      <dsp:txXfrm>
        <a:off x="376867" y="99179"/>
        <a:ext cx="4561395" cy="825776"/>
      </dsp:txXfrm>
    </dsp:sp>
    <dsp:sp modelId="{889AE6E8-2B4E-4D98-88B8-EB1A1FBEC8BA}">
      <dsp:nvSpPr>
        <dsp:cNvPr id="0" name=""/>
        <dsp:cNvSpPr/>
      </dsp:nvSpPr>
      <dsp:spPr>
        <a:xfrm>
          <a:off x="0" y="1918228"/>
          <a:ext cx="6643914" cy="781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F02D06-C82D-4F3F-9F09-862E7EA16494}">
      <dsp:nvSpPr>
        <dsp:cNvPr id="0" name=""/>
        <dsp:cNvSpPr/>
      </dsp:nvSpPr>
      <dsp:spPr>
        <a:xfrm>
          <a:off x="332195" y="1460667"/>
          <a:ext cx="4650739" cy="915120"/>
        </a:xfrm>
        <a:prstGeom prst="roundRect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787" tIns="0" rIns="175787" bIns="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kern="1200"/>
            <a:t>Grayscaling</a:t>
          </a:r>
          <a:endParaRPr lang="en-US" sz="3100" kern="1200"/>
        </a:p>
      </dsp:txBody>
      <dsp:txXfrm>
        <a:off x="376867" y="1505339"/>
        <a:ext cx="4561395" cy="825776"/>
      </dsp:txXfrm>
    </dsp:sp>
    <dsp:sp modelId="{D2A25B85-C1D1-4D42-A7E0-D32DF4D9C091}">
      <dsp:nvSpPr>
        <dsp:cNvPr id="0" name=""/>
        <dsp:cNvSpPr/>
      </dsp:nvSpPr>
      <dsp:spPr>
        <a:xfrm>
          <a:off x="0" y="3324388"/>
          <a:ext cx="6643914" cy="781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6C0AB4-1077-4C50-9D35-7937B2D0A24E}">
      <dsp:nvSpPr>
        <dsp:cNvPr id="0" name=""/>
        <dsp:cNvSpPr/>
      </dsp:nvSpPr>
      <dsp:spPr>
        <a:xfrm>
          <a:off x="332195" y="2866828"/>
          <a:ext cx="4650739" cy="915120"/>
        </a:xfrm>
        <a:prstGeom prst="roundRect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787" tIns="0" rIns="175787" bIns="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kern="1200" dirty="0"/>
            <a:t>Normalization</a:t>
          </a:r>
          <a:endParaRPr lang="en-US" sz="3100" kern="1200" dirty="0"/>
        </a:p>
      </dsp:txBody>
      <dsp:txXfrm>
        <a:off x="376867" y="2911500"/>
        <a:ext cx="4561395" cy="8257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1FA850-7E04-49D6-A1EC-5C0728DDD9B2}" type="datetimeFigureOut">
              <a:rPr lang="en-IN" smtClean="0"/>
              <a:t>29-01-2021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8285D-DB1C-4625-81B9-F9FD6BBC9F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7906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A8285D-DB1C-4625-81B9-F9FD6BBC9FE2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385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A8285D-DB1C-4625-81B9-F9FD6BBC9FE2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5749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A8285D-DB1C-4625-81B9-F9FD6BBC9FE2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26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A8285D-DB1C-4625-81B9-F9FD6BBC9FE2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14871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A8285D-DB1C-4625-81B9-F9FD6BBC9FE2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97082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Methodology:</a:t>
            </a:r>
          </a:p>
          <a:p>
            <a:pPr marL="0" indent="0">
              <a:buNone/>
            </a:pPr>
            <a:r>
              <a:rPr lang="en-IN" dirty="0"/>
              <a:t>1. Dataset – sample extracted image, dataset description table, number of images. </a:t>
            </a:r>
          </a:p>
          <a:p>
            <a:pPr marL="0" indent="0">
              <a:buNone/>
            </a:pPr>
            <a:r>
              <a:rPr lang="en-IN" dirty="0"/>
              <a:t>2. Process – flowchart image</a:t>
            </a:r>
          </a:p>
          <a:p>
            <a:pPr marL="0" indent="0">
              <a:buNone/>
            </a:pPr>
            <a:r>
              <a:rPr lang="en-IN" dirty="0"/>
              <a:t>    pre-processing – </a:t>
            </a:r>
            <a:r>
              <a:rPr lang="en-IN" dirty="0" err="1"/>
              <a:t>gray</a:t>
            </a:r>
            <a:r>
              <a:rPr lang="en-IN" dirty="0"/>
              <a:t> scaling, resizing, normalization</a:t>
            </a:r>
          </a:p>
          <a:p>
            <a:pPr marL="0" indent="0">
              <a:buNone/>
            </a:pPr>
            <a:r>
              <a:rPr lang="en-IN" dirty="0"/>
              <a:t>    face detection – </a:t>
            </a:r>
            <a:r>
              <a:rPr lang="en-IN" dirty="0" err="1"/>
              <a:t>haar</a:t>
            </a:r>
            <a:r>
              <a:rPr lang="en-IN" dirty="0"/>
              <a:t> cascades, </a:t>
            </a:r>
            <a:r>
              <a:rPr lang="en-IN" dirty="0" err="1"/>
              <a:t>haar</a:t>
            </a:r>
            <a:r>
              <a:rPr lang="en-IN" dirty="0"/>
              <a:t> features, how they are computed?</a:t>
            </a:r>
          </a:p>
          <a:p>
            <a:pPr marL="0" indent="0">
              <a:buNone/>
            </a:pPr>
            <a:r>
              <a:rPr lang="en-IN" dirty="0"/>
              <a:t>    emotion classification – CNN (how to describe, what to write)</a:t>
            </a:r>
          </a:p>
          <a:p>
            <a:pPr marL="0" indent="0">
              <a:buNone/>
            </a:pPr>
            <a:r>
              <a:rPr lang="en-IN" dirty="0"/>
              <a:t>    transfer learning – webcam, gif of </a:t>
            </a:r>
            <a:r>
              <a:rPr lang="en-IN" dirty="0" err="1"/>
              <a:t>realtime</a:t>
            </a:r>
            <a:r>
              <a:rPr lang="en-IN" dirty="0"/>
              <a:t> results</a:t>
            </a:r>
          </a:p>
          <a:p>
            <a:pPr marL="0" indent="0">
              <a:buNone/>
            </a:pPr>
            <a:r>
              <a:rPr lang="en-IN" dirty="0"/>
              <a:t>Results:</a:t>
            </a:r>
          </a:p>
          <a:p>
            <a:pPr marL="228600" indent="-228600">
              <a:buAutoNum type="arabicPeriod"/>
            </a:pPr>
            <a:r>
              <a:rPr lang="en-IN" dirty="0"/>
              <a:t>Table showing results</a:t>
            </a:r>
          </a:p>
          <a:p>
            <a:pPr marL="228600" indent="-228600">
              <a:buAutoNum type="arabicPeriod"/>
            </a:pPr>
            <a:r>
              <a:rPr lang="en-IN" dirty="0"/>
              <a:t>Confusion matrix</a:t>
            </a:r>
          </a:p>
          <a:p>
            <a:pPr marL="228600" indent="-228600">
              <a:buAutoNum type="arabicPeriod"/>
            </a:pPr>
            <a:r>
              <a:rPr lang="en-IN" dirty="0"/>
              <a:t>Comparison with related work</a:t>
            </a:r>
          </a:p>
          <a:p>
            <a:pPr marL="228600" indent="-228600">
              <a:buAutoNum type="arabicPeriod"/>
            </a:pPr>
            <a:r>
              <a:rPr lang="en-IN" dirty="0"/>
              <a:t>Loss and accuracy graph?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   </a:t>
            </a: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A8285D-DB1C-4625-81B9-F9FD6BBC9FE2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3605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EDFDB-A61E-4124-BF2D-524C5FD337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38C64-A3D3-47BB-B2E5-C94DFF93E0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1F25D8-17C4-4F53-8D0F-44EA32AE2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567D3-4BF6-4F9F-8EAE-1462D65B54D0}" type="datetimeFigureOut">
              <a:rPr lang="en-IN" smtClean="0"/>
              <a:t>29-01-2021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993F63-8190-4992-A99D-85013004A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53C3A-C4F7-4DEB-8490-F77500E30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DBE2-E5D5-4570-93FD-3B09302D62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6618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E763D-50A8-493F-A238-3BF997552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C8436C-5C33-4B09-90E0-C980B27A83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8FE8A7-4C88-4D91-BB81-25CF9A8AA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567D3-4BF6-4F9F-8EAE-1462D65B54D0}" type="datetimeFigureOut">
              <a:rPr lang="en-IN" smtClean="0"/>
              <a:t>29-01-2021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AA8755-5BA6-4366-8C25-D504E09D8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AF06A-EA74-4EEF-89F4-200879768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DBE2-E5D5-4570-93FD-3B09302D62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8321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F744E-0DD3-479E-AD40-0EEF781A75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622488-3E0E-4358-A7A3-D3362A2238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FBC9A-8F36-4057-AE70-D1746E71B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567D3-4BF6-4F9F-8EAE-1462D65B54D0}" type="datetimeFigureOut">
              <a:rPr lang="en-IN" smtClean="0"/>
              <a:t>29-01-2021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26AA70-D5EA-43BC-832E-5E35DB718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03CB2-8EDF-4C1F-BE9E-C78038B8D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DBE2-E5D5-4570-93FD-3B09302D62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0395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C8D0F-9FAF-40C4-A94E-5B50341EB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11CC4-FC46-4920-B1E3-0C9475AA55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9565B-3F16-4085-8B21-D05B58E15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567D3-4BF6-4F9F-8EAE-1462D65B54D0}" type="datetimeFigureOut">
              <a:rPr lang="en-IN" smtClean="0"/>
              <a:t>29-01-2021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3A2B8-C369-4CB3-8FDF-B28D02346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AD9BC2-4F60-415C-8B43-A0889D75A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DBE2-E5D5-4570-93FD-3B09302D62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6108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21A82-2ACE-4A15-A701-DD220726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7D28F6-DC4A-4DD1-8171-EA158184CF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4F666-74A1-4602-8941-3D14F1553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567D3-4BF6-4F9F-8EAE-1462D65B54D0}" type="datetimeFigureOut">
              <a:rPr lang="en-IN" smtClean="0"/>
              <a:t>29-01-2021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33CCD-1D23-4546-979F-67CAC5B03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D8A0E-C969-4D2C-A04A-F15401B5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DBE2-E5D5-4570-93FD-3B09302D62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8139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0C114-B164-4263-829E-C4744C0C7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5336A3-829D-40CB-922E-6E6259D5A5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E9F757-CC1F-42CB-97E4-FF167E113E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399961-F38E-406B-8B76-E36EB63F2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567D3-4BF6-4F9F-8EAE-1462D65B54D0}" type="datetimeFigureOut">
              <a:rPr lang="en-IN" smtClean="0"/>
              <a:t>29-01-2021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2B3FBF-F23F-4D83-B425-F08378FB2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CB3017-3A42-4D10-8891-B4B7FCF9B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DBE2-E5D5-4570-93FD-3B09302D62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4355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0384D-FC6B-46E4-A128-A8513F5F4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F3F328-385E-42D1-B496-E7F1E6F810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C24822-BCFA-4CD6-BC26-2FA2B89047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CCBBE3-D006-4805-A791-E9F2481C64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C7F13C-62F9-4EC7-881D-0954403C76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5521D8-E429-4155-83DD-1DD8BE6E3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567D3-4BF6-4F9F-8EAE-1462D65B54D0}" type="datetimeFigureOut">
              <a:rPr lang="en-IN" smtClean="0"/>
              <a:t>29-01-2021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AD76A2-CB55-4847-B5A3-2FBA49A86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36EF67-3156-42C6-AA15-8182910EF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DBE2-E5D5-4570-93FD-3B09302D62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3144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956E4-ACF7-460E-89D5-FBD5DC850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2E3EC3-9B47-48E0-BDC9-7CEBD887E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567D3-4BF6-4F9F-8EAE-1462D65B54D0}" type="datetimeFigureOut">
              <a:rPr lang="en-IN" smtClean="0"/>
              <a:t>29-01-2021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24E07B-0D2A-4E7A-8AF1-22AAA999E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A42FC2-987A-4BF0-AB2C-A1131ACBE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DBE2-E5D5-4570-93FD-3B09302D62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0279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C6AEB1-BB66-411B-BC94-5A8EA34C6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567D3-4BF6-4F9F-8EAE-1462D65B54D0}" type="datetimeFigureOut">
              <a:rPr lang="en-IN" smtClean="0"/>
              <a:t>29-01-2021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B79E33-8129-48AA-8246-86041C4DD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C62271-41E0-4594-9652-DFD5C4813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DBE2-E5D5-4570-93FD-3B09302D62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2813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97C38-E61E-4E18-A6E2-CDAE007B4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5A8A2-FC28-4576-89B5-19BE8C543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35D647-C555-43F1-9008-6D01E4B884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B066AD-8730-4BE1-BC41-82A04C50A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567D3-4BF6-4F9F-8EAE-1462D65B54D0}" type="datetimeFigureOut">
              <a:rPr lang="en-IN" smtClean="0"/>
              <a:t>29-01-2021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7A4653-1F97-4A29-9F02-A0D922C0B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2BF34C-2866-4184-A9B5-C92D1EE05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DBE2-E5D5-4570-93FD-3B09302D62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2379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56604-8934-457F-8027-029F4DC50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6B9CB5-24AA-45DF-AFB9-6BFFD3DEB7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AEE490-71FD-466C-946B-2113630242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8468E7-916B-412E-98B9-C889A8FEB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567D3-4BF6-4F9F-8EAE-1462D65B54D0}" type="datetimeFigureOut">
              <a:rPr lang="en-IN" smtClean="0"/>
              <a:t>29-01-2021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3F0901-266F-4A06-B92C-4F0F596AA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9832B7-0437-4493-87F9-BA3DC8270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DBE2-E5D5-4570-93FD-3B09302D62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3478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02F32D-B42C-440B-AEB1-EB22231D7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E416B9-DFA8-40FD-9FF5-64605B9219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B35FE-788A-4B9F-8D60-670A81BCA3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A567D3-4BF6-4F9F-8EAE-1462D65B54D0}" type="datetimeFigureOut">
              <a:rPr lang="en-IN" smtClean="0"/>
              <a:t>29-01-2021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3867D-1199-46D3-B9A5-FBE9EB9D7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48F34-C381-4630-B68F-D7831D9044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AFDBE2-E5D5-4570-93FD-3B09302D629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2136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01AD1-374D-4D9E-80C7-4F118AA494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484" y="1166191"/>
            <a:ext cx="10021446" cy="2365844"/>
          </a:xfrm>
        </p:spPr>
        <p:txBody>
          <a:bodyPr anchor="ctr">
            <a:normAutofit/>
          </a:bodyPr>
          <a:lstStyle/>
          <a:p>
            <a:r>
              <a:rPr lang="en-IN" sz="4400" b="1" dirty="0">
                <a:solidFill>
                  <a:schemeClr val="accent1">
                    <a:lumMod val="75000"/>
                  </a:schemeClr>
                </a:solidFill>
              </a:rPr>
              <a:t>Real time Facial Expression Recognition using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3FCBB6-95BA-4685-8FA1-1F6B4C2B4B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6758" y="3995531"/>
            <a:ext cx="9416898" cy="1696278"/>
          </a:xfrm>
        </p:spPr>
        <p:txBody>
          <a:bodyPr anchor="t">
            <a:noAutofit/>
          </a:bodyPr>
          <a:lstStyle/>
          <a:p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By:</a:t>
            </a:r>
          </a:p>
          <a:p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Isha Talegaonkar, Kalyani Joshi, Shreya </a:t>
            </a:r>
            <a:r>
              <a:rPr lang="en-IN" sz="2000" dirty="0" err="1">
                <a:solidFill>
                  <a:schemeClr val="accent1">
                    <a:lumMod val="75000"/>
                  </a:schemeClr>
                </a:solidFill>
              </a:rPr>
              <a:t>Valunj</a:t>
            </a:r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, </a:t>
            </a:r>
            <a:r>
              <a:rPr lang="en-IN" sz="2000" dirty="0" err="1">
                <a:solidFill>
                  <a:schemeClr val="accent1">
                    <a:lumMod val="75000"/>
                  </a:schemeClr>
                </a:solidFill>
              </a:rPr>
              <a:t>Rucha</a:t>
            </a:r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IN" sz="2000" dirty="0" err="1">
                <a:solidFill>
                  <a:schemeClr val="accent1">
                    <a:lumMod val="75000"/>
                  </a:schemeClr>
                </a:solidFill>
              </a:rPr>
              <a:t>Kohok</a:t>
            </a:r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, </a:t>
            </a:r>
            <a:r>
              <a:rPr lang="en-IN" sz="2000" dirty="0" err="1">
                <a:solidFill>
                  <a:schemeClr val="accent1">
                    <a:lumMod val="75000"/>
                  </a:schemeClr>
                </a:solidFill>
              </a:rPr>
              <a:t>Anagha</a:t>
            </a:r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 Kulkarni</a:t>
            </a:r>
          </a:p>
          <a:p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MKSSS’s Cummins College of Engineering for Women, Pune – 411052</a:t>
            </a:r>
          </a:p>
          <a:p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17</a:t>
            </a:r>
            <a:r>
              <a:rPr lang="en-IN" sz="2000" baseline="30000" dirty="0">
                <a:solidFill>
                  <a:schemeClr val="accent1">
                    <a:lumMod val="75000"/>
                  </a:schemeClr>
                </a:solidFill>
              </a:rPr>
              <a:t>th</a:t>
            </a:r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 May 2019</a:t>
            </a:r>
          </a:p>
        </p:txBody>
      </p:sp>
    </p:spTree>
    <p:extLst>
      <p:ext uri="{BB962C8B-B14F-4D97-AF65-F5344CB8AC3E}">
        <p14:creationId xmlns:p14="http://schemas.microsoft.com/office/powerpoint/2010/main" val="152357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5C2B7-DED1-4CA6-993D-03E8FF6D7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1257"/>
            <a:ext cx="10515600" cy="5915706"/>
          </a:xfrm>
        </p:spPr>
        <p:txBody>
          <a:bodyPr/>
          <a:lstStyle/>
          <a:p>
            <a:pPr lvl="1">
              <a:buFont typeface="Wingdings" panose="05000000000000000000" pitchFamily="2" charset="2"/>
              <a:buChar char="§"/>
            </a:pPr>
            <a:endParaRPr lang="en-IN"/>
          </a:p>
          <a:p>
            <a:pPr lvl="1">
              <a:buFont typeface="Wingdings" panose="05000000000000000000" pitchFamily="2" charset="2"/>
              <a:buChar char="§"/>
            </a:pPr>
            <a:endParaRPr lang="en-IN"/>
          </a:p>
          <a:p>
            <a:pPr lvl="1">
              <a:buFont typeface="Wingdings" panose="05000000000000000000" pitchFamily="2" charset="2"/>
              <a:buChar char="§"/>
            </a:pPr>
            <a:endParaRPr lang="en-IN"/>
          </a:p>
          <a:p>
            <a:pPr lvl="1">
              <a:buFont typeface="Wingdings" panose="05000000000000000000" pitchFamily="2" charset="2"/>
              <a:buChar char="§"/>
            </a:pPr>
            <a:endParaRPr lang="en-IN"/>
          </a:p>
          <a:p>
            <a:pPr marL="457200" lvl="1" indent="0">
              <a:buNone/>
            </a:pPr>
            <a:endParaRPr lang="en-IN"/>
          </a:p>
          <a:p>
            <a:pPr lvl="1">
              <a:buFont typeface="Wingdings" panose="05000000000000000000" pitchFamily="2" charset="2"/>
              <a:buChar char="§"/>
            </a:pPr>
            <a:endParaRPr lang="en-IN"/>
          </a:p>
          <a:p>
            <a:pPr marL="457200" lvl="1" indent="0">
              <a:buNone/>
            </a:pPr>
            <a:r>
              <a:rPr lang="en-IN" sz="3600"/>
              <a:t>Pooling step: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IN"/>
          </a:p>
          <a:p>
            <a:pPr marL="457200" lvl="1" indent="0">
              <a:buNone/>
            </a:pPr>
            <a:endParaRPr lang="en-IN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C0D0D7-81DF-48C4-BE3C-FC2CB556A1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6171" y="681037"/>
            <a:ext cx="3673101" cy="31303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FAE876-69F9-490F-8990-AA8B97EE1C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3756" y="3981280"/>
            <a:ext cx="4750044" cy="2025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654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B13488D-A9E5-4247-8521-A1D364384D67}"/>
              </a:ext>
            </a:extLst>
          </p:cNvPr>
          <p:cNvSpPr/>
          <p:nvPr/>
        </p:nvSpPr>
        <p:spPr>
          <a:xfrm>
            <a:off x="0" y="0"/>
            <a:ext cx="410783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4006CE7-857B-4EAA-B79A-B9BEC20B033E}"/>
              </a:ext>
            </a:extLst>
          </p:cNvPr>
          <p:cNvSpPr/>
          <p:nvPr/>
        </p:nvSpPr>
        <p:spPr>
          <a:xfrm>
            <a:off x="1968548" y="1275522"/>
            <a:ext cx="4278564" cy="4306956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4000" dirty="0">
                <a:solidFill>
                  <a:schemeClr val="accent1">
                    <a:lumMod val="75000"/>
                  </a:schemeClr>
                </a:solidFill>
              </a:rPr>
              <a:t>CNN</a:t>
            </a:r>
          </a:p>
          <a:p>
            <a:pPr algn="ctr"/>
            <a:r>
              <a:rPr lang="en-IN" sz="4000" dirty="0">
                <a:solidFill>
                  <a:schemeClr val="accent1">
                    <a:lumMod val="75000"/>
                  </a:schemeClr>
                </a:solidFill>
              </a:rPr>
              <a:t>Architecture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0173D7-77DA-43C0-AA09-A71C9A43FC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9086" y="1275522"/>
            <a:ext cx="6677025" cy="484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6084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8074A-6205-427D-9CF7-4FC2A6C37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42040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E71F5-33FD-4C07-9792-304400334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7166"/>
            <a:ext cx="10515600" cy="5169797"/>
          </a:xfrm>
        </p:spPr>
        <p:txBody>
          <a:bodyPr/>
          <a:lstStyle/>
          <a:p>
            <a:r>
              <a:rPr lang="en-IN" dirty="0"/>
              <a:t>Results were obtained by experimenting with the following parameters: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dirty="0"/>
              <a:t>Filters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dirty="0"/>
              <a:t>Number of epochs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dirty="0"/>
              <a:t>Number of layers </a:t>
            </a:r>
          </a:p>
          <a:p>
            <a:r>
              <a:rPr lang="en-IN" dirty="0"/>
              <a:t>Results obtained over three experiments using CNN: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2028D4C-0C4E-4CE6-BE6F-8F0E8505E2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7296864"/>
              </p:ext>
            </p:extLst>
          </p:nvPr>
        </p:nvGraphicFramePr>
        <p:xfrm>
          <a:off x="1488660" y="3592064"/>
          <a:ext cx="8490228" cy="2048152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22557">
                  <a:extLst>
                    <a:ext uri="{9D8B030D-6E8A-4147-A177-3AD203B41FA5}">
                      <a16:colId xmlns:a16="http://schemas.microsoft.com/office/drawing/2014/main" val="2817775856"/>
                    </a:ext>
                  </a:extLst>
                </a:gridCol>
                <a:gridCol w="2122557">
                  <a:extLst>
                    <a:ext uri="{9D8B030D-6E8A-4147-A177-3AD203B41FA5}">
                      <a16:colId xmlns:a16="http://schemas.microsoft.com/office/drawing/2014/main" val="346535370"/>
                    </a:ext>
                  </a:extLst>
                </a:gridCol>
                <a:gridCol w="2122557">
                  <a:extLst>
                    <a:ext uri="{9D8B030D-6E8A-4147-A177-3AD203B41FA5}">
                      <a16:colId xmlns:a16="http://schemas.microsoft.com/office/drawing/2014/main" val="1505094992"/>
                    </a:ext>
                  </a:extLst>
                </a:gridCol>
                <a:gridCol w="2122557">
                  <a:extLst>
                    <a:ext uri="{9D8B030D-6E8A-4147-A177-3AD203B41FA5}">
                      <a16:colId xmlns:a16="http://schemas.microsoft.com/office/drawing/2014/main" val="2622470693"/>
                    </a:ext>
                  </a:extLst>
                </a:gridCol>
              </a:tblGrid>
              <a:tr h="512038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Experiment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Training Accuracy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Test Accuracy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Validation Accuracy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123474"/>
                  </a:ext>
                </a:extLst>
              </a:tr>
              <a:tr h="512038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Experiment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63.22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56.56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89.01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2347407"/>
                  </a:ext>
                </a:extLst>
              </a:tr>
              <a:tr h="512038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Experiment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68.37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58.03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89.61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556404"/>
                  </a:ext>
                </a:extLst>
              </a:tr>
              <a:tr h="512038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Experiment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79.89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60.12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89.78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3506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25478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B13488D-A9E5-4247-8521-A1D364384D67}"/>
              </a:ext>
            </a:extLst>
          </p:cNvPr>
          <p:cNvSpPr/>
          <p:nvPr/>
        </p:nvSpPr>
        <p:spPr>
          <a:xfrm>
            <a:off x="0" y="0"/>
            <a:ext cx="410783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4006CE7-857B-4EAA-B79A-B9BEC20B033E}"/>
              </a:ext>
            </a:extLst>
          </p:cNvPr>
          <p:cNvSpPr/>
          <p:nvPr/>
        </p:nvSpPr>
        <p:spPr>
          <a:xfrm>
            <a:off x="1968548" y="1275522"/>
            <a:ext cx="4278564" cy="4306956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4000" dirty="0">
                <a:solidFill>
                  <a:schemeClr val="accent1">
                    <a:lumMod val="75000"/>
                  </a:schemeClr>
                </a:solidFill>
              </a:rPr>
              <a:t>Loss and accuracy per epoch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DD47DA-3308-42F9-8736-AE129C9582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1262" y="3211285"/>
            <a:ext cx="4767309" cy="35749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19C762-0F1F-452A-BA49-59EED6C18B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368" y="0"/>
            <a:ext cx="4578901" cy="343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078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B13488D-A9E5-4247-8521-A1D364384D67}"/>
              </a:ext>
            </a:extLst>
          </p:cNvPr>
          <p:cNvSpPr/>
          <p:nvPr/>
        </p:nvSpPr>
        <p:spPr>
          <a:xfrm>
            <a:off x="0" y="0"/>
            <a:ext cx="410783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4006CE7-857B-4EAA-B79A-B9BEC20B033E}"/>
              </a:ext>
            </a:extLst>
          </p:cNvPr>
          <p:cNvSpPr/>
          <p:nvPr/>
        </p:nvSpPr>
        <p:spPr>
          <a:xfrm>
            <a:off x="1968548" y="1275522"/>
            <a:ext cx="4278564" cy="4306956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4000" dirty="0">
                <a:solidFill>
                  <a:schemeClr val="accent1">
                    <a:lumMod val="75000"/>
                  </a:schemeClr>
                </a:solidFill>
              </a:rPr>
              <a:t>Confusion matrix for the test set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A991CBB-BD5B-4DB0-A613-0A9EDE54C7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897" y="1081314"/>
            <a:ext cx="6001553" cy="4501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0587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357E90-C71F-4380-8E48-0079F742B99C}"/>
              </a:ext>
            </a:extLst>
          </p:cNvPr>
          <p:cNvSpPr txBox="1"/>
          <p:nvPr/>
        </p:nvSpPr>
        <p:spPr>
          <a:xfrm>
            <a:off x="3367314" y="1582057"/>
            <a:ext cx="284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Gif of results</a:t>
            </a:r>
          </a:p>
        </p:txBody>
      </p:sp>
    </p:spTree>
    <p:extLst>
      <p:ext uri="{BB962C8B-B14F-4D97-AF65-F5344CB8AC3E}">
        <p14:creationId xmlns:p14="http://schemas.microsoft.com/office/powerpoint/2010/main" val="5914002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70D8F-3625-42B1-82D0-0957F2768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4805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C0B6A-8C93-4ABA-B61E-774EF6BBF6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5600"/>
            <a:ext cx="10515600" cy="4551363"/>
          </a:xfrm>
        </p:spPr>
        <p:txBody>
          <a:bodyPr/>
          <a:lstStyle/>
          <a:p>
            <a:r>
              <a:rPr lang="en-US" dirty="0"/>
              <a:t>An approach for FER using CNN has been discussed.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 test accuracy of 0.6012 and a validation accuracy of 0.8978 was achieved.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This state-of-the-art model has been used for classifying emotions of users in real time using a webcam. </a:t>
            </a:r>
          </a:p>
        </p:txBody>
      </p:sp>
    </p:spTree>
    <p:extLst>
      <p:ext uri="{BB962C8B-B14F-4D97-AF65-F5344CB8AC3E}">
        <p14:creationId xmlns:p14="http://schemas.microsoft.com/office/powerpoint/2010/main" val="23619334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D55E9-00D7-4FC9-9C3F-AC17F08F3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1797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6D836-5DD9-4B4A-A9CD-9D0EF8A55B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6922"/>
            <a:ext cx="10515600" cy="5130041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8524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DDB89-B881-4E21-875A-9080C65AA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7084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D91A5-BC1C-4F4C-8AED-D5033E769D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2210"/>
            <a:ext cx="10515600" cy="4904753"/>
          </a:xfrm>
        </p:spPr>
        <p:txBody>
          <a:bodyPr>
            <a:normAutofit/>
          </a:bodyPr>
          <a:lstStyle/>
          <a:p>
            <a:r>
              <a:rPr lang="en-US" dirty="0"/>
              <a:t>Human computer Interaction has become very important  in the digital era. </a:t>
            </a:r>
          </a:p>
          <a:p>
            <a:r>
              <a:rPr lang="en-US" dirty="0"/>
              <a:t>Face expressions are a key feature of non-verbal communication</a:t>
            </a:r>
          </a:p>
          <a:p>
            <a:r>
              <a:rPr lang="en-US" dirty="0"/>
              <a:t>The FER model created using CNN is used to detect facial expressions in real time. </a:t>
            </a:r>
          </a:p>
          <a:p>
            <a:r>
              <a:rPr lang="en-US" dirty="0"/>
              <a:t>Applications of </a:t>
            </a:r>
            <a:r>
              <a:rPr lang="en-US"/>
              <a:t>FER:</a:t>
            </a:r>
            <a:endParaRPr lang="en-US" dirty="0"/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Advertising – used by Coca Cola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Risk assessment of car drivers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Customer interest evaluation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Medical rehabilitation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440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60C99-ABF7-4BA6-8A45-865FFDDF8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0823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Literature Survey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A2066-DE69-4D53-9535-4426CD077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5948"/>
            <a:ext cx="10515600" cy="4971015"/>
          </a:xfrm>
        </p:spPr>
        <p:txBody>
          <a:bodyPr/>
          <a:lstStyle/>
          <a:p>
            <a:r>
              <a:rPr lang="en-US" dirty="0"/>
              <a:t>Paul Ekman studied facial anatomy and produced six universal expressions in his study.</a:t>
            </a:r>
          </a:p>
          <a:p>
            <a:r>
              <a:rPr lang="en-US" dirty="0" err="1"/>
              <a:t>Affectiva</a:t>
            </a:r>
            <a:r>
              <a:rPr lang="en-US" dirty="0"/>
              <a:t>, and Microsoft’s Emotion API are some of the existing FER systems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05502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2CB11-138D-43AB-ABB5-BEC1E682D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7139"/>
            <a:ext cx="10515600" cy="657262"/>
          </a:xfrm>
        </p:spPr>
        <p:txBody>
          <a:bodyPr>
            <a:noAutofit/>
          </a:bodyPr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Dataset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5B78B009-3716-462C-9AC3-1A6896CEB1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2998528"/>
              </p:ext>
            </p:extLst>
          </p:nvPr>
        </p:nvGraphicFramePr>
        <p:xfrm>
          <a:off x="6096000" y="914401"/>
          <a:ext cx="4976813" cy="2514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CCB49E3E-9481-47B1-824F-871AA8DF0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3978275"/>
            <a:ext cx="5263876" cy="18307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90237C2-F6B8-47E6-9CF8-73C058700F63}"/>
              </a:ext>
            </a:extLst>
          </p:cNvPr>
          <p:cNvSpPr txBox="1"/>
          <p:nvPr/>
        </p:nvSpPr>
        <p:spPr>
          <a:xfrm>
            <a:off x="838200" y="773668"/>
            <a:ext cx="4976813" cy="369331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FER2013 dataset from the Kaggle challenge on FER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 of images: 48x48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Black and white images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Images that vary in viewpoint, lighting, and scale.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A3E13CA-8443-4910-BF0A-68C6829B8A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2056130"/>
              </p:ext>
            </p:extLst>
          </p:nvPr>
        </p:nvGraphicFramePr>
        <p:xfrm>
          <a:off x="832121" y="3978274"/>
          <a:ext cx="4982892" cy="18307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1446">
                  <a:extLst>
                    <a:ext uri="{9D8B030D-6E8A-4147-A177-3AD203B41FA5}">
                      <a16:colId xmlns:a16="http://schemas.microsoft.com/office/drawing/2014/main" val="2215771736"/>
                    </a:ext>
                  </a:extLst>
                </a:gridCol>
                <a:gridCol w="2491446">
                  <a:extLst>
                    <a:ext uri="{9D8B030D-6E8A-4147-A177-3AD203B41FA5}">
                      <a16:colId xmlns:a16="http://schemas.microsoft.com/office/drawing/2014/main" val="312773123"/>
                    </a:ext>
                  </a:extLst>
                </a:gridCol>
              </a:tblGrid>
              <a:tr h="426466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Purpose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No. of Images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13695"/>
                  </a:ext>
                </a:extLst>
              </a:tr>
              <a:tr h="468081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35,887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834531"/>
                  </a:ext>
                </a:extLst>
              </a:tr>
              <a:tr h="468081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Public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3,589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6723369"/>
                  </a:ext>
                </a:extLst>
              </a:tr>
              <a:tr h="468081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Private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3,589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56804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9163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EBE41E-0252-4625-8920-AF3A229AFF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82901" y="1134998"/>
            <a:ext cx="4107830" cy="458800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B13488D-A9E5-4247-8521-A1D364384D67}"/>
              </a:ext>
            </a:extLst>
          </p:cNvPr>
          <p:cNvSpPr/>
          <p:nvPr/>
        </p:nvSpPr>
        <p:spPr>
          <a:xfrm>
            <a:off x="0" y="0"/>
            <a:ext cx="410783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4006CE7-857B-4EAA-B79A-B9BEC20B033E}"/>
              </a:ext>
            </a:extLst>
          </p:cNvPr>
          <p:cNvSpPr/>
          <p:nvPr/>
        </p:nvSpPr>
        <p:spPr>
          <a:xfrm>
            <a:off x="1817436" y="1275522"/>
            <a:ext cx="4278564" cy="4306956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4000" dirty="0">
                <a:solidFill>
                  <a:schemeClr val="accent1">
                    <a:lumMod val="75000"/>
                  </a:schemeClr>
                </a:solidFill>
              </a:rPr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3417647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B13488D-A9E5-4247-8521-A1D364384D67}"/>
              </a:ext>
            </a:extLst>
          </p:cNvPr>
          <p:cNvSpPr/>
          <p:nvPr/>
        </p:nvSpPr>
        <p:spPr>
          <a:xfrm>
            <a:off x="0" y="0"/>
            <a:ext cx="410783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4006CE7-857B-4EAA-B79A-B9BEC20B033E}"/>
              </a:ext>
            </a:extLst>
          </p:cNvPr>
          <p:cNvSpPr/>
          <p:nvPr/>
        </p:nvSpPr>
        <p:spPr>
          <a:xfrm>
            <a:off x="1968548" y="1275522"/>
            <a:ext cx="4278564" cy="4306956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sz="4000" dirty="0">
                <a:solidFill>
                  <a:schemeClr val="accent1">
                    <a:lumMod val="75000"/>
                  </a:schemeClr>
                </a:solidFill>
              </a:rPr>
              <a:t>Pre-processing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4D2A0183-62AE-48A5-A6DB-89AE27C03F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49116176"/>
              </p:ext>
            </p:extLst>
          </p:nvPr>
        </p:nvGraphicFramePr>
        <p:xfrm>
          <a:off x="5388428" y="1275522"/>
          <a:ext cx="6643914" cy="41600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23040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87AB9-8408-4A6C-A5CA-B68B0462F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1797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Face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06855-0023-4FBE-94E0-205C03621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6922"/>
            <a:ext cx="10515600" cy="5130041"/>
          </a:xfrm>
        </p:spPr>
        <p:txBody>
          <a:bodyPr/>
          <a:lstStyle/>
          <a:p>
            <a:r>
              <a:rPr lang="en-IN" dirty="0" err="1"/>
              <a:t>Haar</a:t>
            </a:r>
            <a:r>
              <a:rPr lang="en-IN" dirty="0"/>
              <a:t> Cascades are used for face detection</a:t>
            </a:r>
          </a:p>
          <a:p>
            <a:r>
              <a:rPr lang="en-IN" dirty="0"/>
              <a:t>Classifiers which detect an </a:t>
            </a:r>
            <a:r>
              <a:rPr lang="en-US" dirty="0"/>
              <a:t>object in an image or video for which they have been trained.</a:t>
            </a:r>
          </a:p>
          <a:p>
            <a:r>
              <a:rPr lang="en-US" dirty="0" err="1"/>
              <a:t>Haar</a:t>
            </a:r>
            <a:r>
              <a:rPr lang="en-US" dirty="0"/>
              <a:t> features are used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DEB94E-D76F-46C5-A9DC-69182EAD4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942" y="3429000"/>
            <a:ext cx="8752115" cy="1509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3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A5ED7-FC9C-4B04-8BCE-6BA5AE655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54075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Emotion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573FF-FAB0-446E-9EE5-A7C08A826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9200"/>
            <a:ext cx="10515600" cy="4957763"/>
          </a:xfrm>
        </p:spPr>
        <p:txBody>
          <a:bodyPr/>
          <a:lstStyle/>
          <a:p>
            <a:r>
              <a:rPr lang="en-US" dirty="0"/>
              <a:t>System classifies the image into one of the seven expressions using CNN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CNN are a category of neural networks proved to be productive in image processing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Data was split into training and test sets</a:t>
            </a:r>
          </a:p>
          <a:p>
            <a:endParaRPr lang="en-US" dirty="0"/>
          </a:p>
          <a:p>
            <a:r>
              <a:rPr lang="en-US" dirty="0"/>
              <a:t>State of the art results obtained by experimenting with layers.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095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F4CF0-6F35-4E16-93DD-838586F28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5675"/>
          </a:xfrm>
        </p:spPr>
        <p:txBody>
          <a:bodyPr/>
          <a:lstStyle/>
          <a:p>
            <a:r>
              <a:rPr lang="en-IN" b="1" dirty="0">
                <a:solidFill>
                  <a:schemeClr val="accent1">
                    <a:lumMod val="75000"/>
                  </a:schemeClr>
                </a:solidFill>
              </a:rPr>
              <a:t>Convolutional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D2B77-C87C-45E0-B8DF-746B20DEB5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0800"/>
            <a:ext cx="10515600" cy="531222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457200" lvl="1" indent="0">
              <a:buNone/>
            </a:pPr>
            <a:r>
              <a:rPr lang="en-IN" sz="3200" dirty="0"/>
              <a:t>Convolution step:</a:t>
            </a:r>
          </a:p>
          <a:p>
            <a:pPr marL="457200" lvl="1" indent="0">
              <a:buNone/>
            </a:pPr>
            <a:endParaRPr lang="en-IN" dirty="0"/>
          </a:p>
          <a:p>
            <a:pPr marL="457200" lvl="1" indent="0">
              <a:buNone/>
            </a:pPr>
            <a:endParaRPr lang="en-IN" dirty="0"/>
          </a:p>
          <a:p>
            <a:pPr marL="457200" lvl="1" indent="0">
              <a:buNone/>
            </a:pPr>
            <a:endParaRPr lang="en-IN" dirty="0"/>
          </a:p>
          <a:p>
            <a:pPr marL="457200" lvl="1" indent="0">
              <a:buNone/>
            </a:pPr>
            <a:endParaRPr lang="en-IN" dirty="0"/>
          </a:p>
          <a:p>
            <a:pPr marL="457200" lvl="1" indent="0">
              <a:buNone/>
            </a:pPr>
            <a:endParaRPr lang="en-IN" dirty="0"/>
          </a:p>
          <a:p>
            <a:pPr marL="457200" lvl="1" indent="0">
              <a:buNone/>
            </a:pPr>
            <a:endParaRPr lang="en-IN" dirty="0"/>
          </a:p>
          <a:p>
            <a:pPr marL="457200" lvl="1" indent="0">
              <a:buNone/>
            </a:pPr>
            <a:r>
              <a:rPr lang="en-IN" sz="3200" dirty="0"/>
              <a:t>Activation function:</a:t>
            </a:r>
          </a:p>
          <a:p>
            <a:pPr marL="457200" lvl="1" indent="0">
              <a:buNone/>
            </a:pPr>
            <a:endParaRPr lang="en-IN" dirty="0"/>
          </a:p>
          <a:p>
            <a:pPr lvl="1">
              <a:buFont typeface="Wingdings" panose="05000000000000000000" pitchFamily="2" charset="2"/>
              <a:buChar char="§"/>
            </a:pP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1822DB-6E72-43BB-BB2C-A843E75329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284" y="1282020"/>
            <a:ext cx="4216400" cy="23892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FF7C54-965B-49EF-B553-04DD200ACA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277470"/>
            <a:ext cx="5439678" cy="203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276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467</Words>
  <Application>Microsoft Office PowerPoint</Application>
  <PresentationFormat>Widescreen</PresentationFormat>
  <Paragraphs>123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Wingdings</vt:lpstr>
      <vt:lpstr>Office Theme</vt:lpstr>
      <vt:lpstr>Real time Facial Expression Recognition using Deep Learning</vt:lpstr>
      <vt:lpstr>Introduction</vt:lpstr>
      <vt:lpstr>Literature Survey</vt:lpstr>
      <vt:lpstr>Dataset</vt:lpstr>
      <vt:lpstr>PowerPoint Presentation</vt:lpstr>
      <vt:lpstr>PowerPoint Presentation</vt:lpstr>
      <vt:lpstr>Face Detection</vt:lpstr>
      <vt:lpstr>Emotion Classification</vt:lpstr>
      <vt:lpstr>Convolutional Neural Networks</vt:lpstr>
      <vt:lpstr>PowerPoint Presentation</vt:lpstr>
      <vt:lpstr>PowerPoint Presentation</vt:lpstr>
      <vt:lpstr>Results</vt:lpstr>
      <vt:lpstr>PowerPoint Presentation</vt:lpstr>
      <vt:lpstr>PowerPoint Presentation</vt:lpstr>
      <vt:lpstr>PowerPoint Presentation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time Facial Expression Recognition using Deep Learning</dc:title>
  <dc:creator>Isha Talegaonkar</dc:creator>
  <cp:lastModifiedBy>Isha Talegaonkar</cp:lastModifiedBy>
  <cp:revision>10</cp:revision>
  <dcterms:created xsi:type="dcterms:W3CDTF">2019-05-04T12:50:21Z</dcterms:created>
  <dcterms:modified xsi:type="dcterms:W3CDTF">2021-01-29T14:02:00Z</dcterms:modified>
</cp:coreProperties>
</file>